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handoutMasterIdLst>
    <p:handoutMasterId r:id="rId6"/>
  </p:handoutMasterIdLst>
  <p:sldIdLst>
    <p:sldId id="256" r:id="rId2"/>
    <p:sldId id="257" r:id="rId3"/>
    <p:sldId id="258" r:id="rId4"/>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738" y="84"/>
      </p:cViewPr>
      <p:guideLst/>
    </p:cSldViewPr>
  </p:slideViewPr>
  <p:notesTextViewPr>
    <p:cViewPr>
      <p:scale>
        <a:sx n="1" d="1"/>
        <a:sy n="1" d="1"/>
      </p:scale>
      <p:origin x="0" y="0"/>
    </p:cViewPr>
  </p:notesTextViewPr>
  <p:notesViewPr>
    <p:cSldViewPr snapToGrid="0">
      <p:cViewPr varScale="1">
        <p:scale>
          <a:sx n="79" d="100"/>
          <a:sy n="79" d="100"/>
        </p:scale>
        <p:origin x="112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792BD85C-6EEC-410A-82CE-05C7ECEBBDF8}"/>
              </a:ext>
            </a:extLst>
          </p:cNvPr>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1A247B16-C95E-48D4-A539-B27E74F32B14}" type="slidenum">
              <a:rPr kumimoji="1" lang="ja-JP" altLang="en-US" smtClean="0"/>
              <a:t>‹#›</a:t>
            </a:fld>
            <a:endParaRPr kumimoji="1" lang="ja-JP" altLang="en-US" dirty="0"/>
          </a:p>
        </p:txBody>
      </p:sp>
    </p:spTree>
    <p:extLst>
      <p:ext uri="{BB962C8B-B14F-4D97-AF65-F5344CB8AC3E}">
        <p14:creationId xmlns:p14="http://schemas.microsoft.com/office/powerpoint/2010/main" val="727535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2EE0E9FE-2957-4406-B8DF-20218A2381AB}" type="datetimeFigureOut">
              <a:rPr kumimoji="1" lang="ja-JP" altLang="en-US" smtClean="0"/>
              <a:t>2022/5/18</a:t>
            </a:fld>
            <a:endParaRPr kumimoji="1" lang="ja-JP" altLang="en-US"/>
          </a:p>
        </p:txBody>
      </p:sp>
      <p:sp>
        <p:nvSpPr>
          <p:cNvPr id="4" name="スライド イメージ プレースホルダー 3"/>
          <p:cNvSpPr>
            <a:spLocks noGrp="1" noRot="1" noChangeAspect="1"/>
          </p:cNvSpPr>
          <p:nvPr>
            <p:ph type="sldImg" idx="2"/>
          </p:nvPr>
        </p:nvSpPr>
        <p:spPr>
          <a:xfrm>
            <a:off x="2273300" y="1252538"/>
            <a:ext cx="2341563" cy="33813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A6D39392-ADA3-4A75-AB0F-786D5BCA85F2}" type="slidenum">
              <a:rPr kumimoji="1" lang="ja-JP" altLang="en-US" smtClean="0"/>
              <a:t>‹#›</a:t>
            </a:fld>
            <a:endParaRPr kumimoji="1" lang="ja-JP" altLang="en-US"/>
          </a:p>
        </p:txBody>
      </p:sp>
    </p:spTree>
    <p:extLst>
      <p:ext uri="{BB962C8B-B14F-4D97-AF65-F5344CB8AC3E}">
        <p14:creationId xmlns:p14="http://schemas.microsoft.com/office/powerpoint/2010/main" val="33668473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6D39392-ADA3-4A75-AB0F-786D5BCA85F2}" type="slidenum">
              <a:rPr kumimoji="1" lang="ja-JP" altLang="en-US" smtClean="0"/>
              <a:t>1</a:t>
            </a:fld>
            <a:endParaRPr kumimoji="1" lang="ja-JP" altLang="en-US"/>
          </a:p>
        </p:txBody>
      </p:sp>
    </p:spTree>
    <p:extLst>
      <p:ext uri="{BB962C8B-B14F-4D97-AF65-F5344CB8AC3E}">
        <p14:creationId xmlns:p14="http://schemas.microsoft.com/office/powerpoint/2010/main" val="3998429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2ED4202-8E66-47E6-820C-A578C89274F4}" type="datetime1">
              <a:rPr kumimoji="1" lang="ja-JP" altLang="en-US" smtClean="0"/>
              <a:t>2022/5/18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BEAC65-AA8B-4B84-BAC5-C40DB5CBDCD6}" type="slidenum">
              <a:rPr kumimoji="1" lang="ja-JP" altLang="en-US" smtClean="0"/>
              <a:t>‹#›</a:t>
            </a:fld>
            <a:endParaRPr kumimoji="1" lang="ja-JP" altLang="en-US"/>
          </a:p>
        </p:txBody>
      </p:sp>
    </p:spTree>
    <p:extLst>
      <p:ext uri="{BB962C8B-B14F-4D97-AF65-F5344CB8AC3E}">
        <p14:creationId xmlns:p14="http://schemas.microsoft.com/office/powerpoint/2010/main" val="1183793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AF26AB-FFA4-4682-B42B-04B19F1D6188}" type="datetime1">
              <a:rPr kumimoji="1" lang="ja-JP" altLang="en-US" smtClean="0"/>
              <a:t>2022/5/18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BEAC65-AA8B-4B84-BAC5-C40DB5CBDCD6}" type="slidenum">
              <a:rPr kumimoji="1" lang="ja-JP" altLang="en-US" smtClean="0"/>
              <a:t>‹#›</a:t>
            </a:fld>
            <a:endParaRPr kumimoji="1" lang="ja-JP" altLang="en-US"/>
          </a:p>
        </p:txBody>
      </p:sp>
    </p:spTree>
    <p:extLst>
      <p:ext uri="{BB962C8B-B14F-4D97-AF65-F5344CB8AC3E}">
        <p14:creationId xmlns:p14="http://schemas.microsoft.com/office/powerpoint/2010/main" val="3530801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987F20-FDDA-4AFA-B288-74809418B2C2}" type="datetime1">
              <a:rPr kumimoji="1" lang="ja-JP" altLang="en-US" smtClean="0"/>
              <a:t>2022/5/18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BEAC65-AA8B-4B84-BAC5-C40DB5CBDCD6}" type="slidenum">
              <a:rPr kumimoji="1" lang="ja-JP" altLang="en-US" smtClean="0"/>
              <a:t>‹#›</a:t>
            </a:fld>
            <a:endParaRPr kumimoji="1" lang="ja-JP" altLang="en-US"/>
          </a:p>
        </p:txBody>
      </p:sp>
    </p:spTree>
    <p:extLst>
      <p:ext uri="{BB962C8B-B14F-4D97-AF65-F5344CB8AC3E}">
        <p14:creationId xmlns:p14="http://schemas.microsoft.com/office/powerpoint/2010/main" val="3877396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D31AC6-0929-4C01-BD50-29D888C30645}" type="datetime1">
              <a:rPr kumimoji="1" lang="ja-JP" altLang="en-US" smtClean="0"/>
              <a:t>2022/5/18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BEAC65-AA8B-4B84-BAC5-C40DB5CBDCD6}" type="slidenum">
              <a:rPr kumimoji="1" lang="ja-JP" altLang="en-US" smtClean="0"/>
              <a:t>‹#›</a:t>
            </a:fld>
            <a:endParaRPr kumimoji="1" lang="ja-JP" altLang="en-US"/>
          </a:p>
        </p:txBody>
      </p:sp>
    </p:spTree>
    <p:extLst>
      <p:ext uri="{BB962C8B-B14F-4D97-AF65-F5344CB8AC3E}">
        <p14:creationId xmlns:p14="http://schemas.microsoft.com/office/powerpoint/2010/main" val="182832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000E33A-3F4C-44FD-94DE-3697C0F068FF}" type="datetime1">
              <a:rPr kumimoji="1" lang="ja-JP" altLang="en-US" smtClean="0"/>
              <a:t>2022/5/18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BEAC65-AA8B-4B84-BAC5-C40DB5CBDCD6}" type="slidenum">
              <a:rPr kumimoji="1" lang="ja-JP" altLang="en-US" smtClean="0"/>
              <a:t>‹#›</a:t>
            </a:fld>
            <a:endParaRPr kumimoji="1" lang="ja-JP" altLang="en-US"/>
          </a:p>
        </p:txBody>
      </p:sp>
    </p:spTree>
    <p:extLst>
      <p:ext uri="{BB962C8B-B14F-4D97-AF65-F5344CB8AC3E}">
        <p14:creationId xmlns:p14="http://schemas.microsoft.com/office/powerpoint/2010/main" val="91373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F66F6B5-9281-4019-A5F6-CADEE819DA5C}" type="datetime1">
              <a:rPr kumimoji="1" lang="ja-JP" altLang="en-US" smtClean="0"/>
              <a:t>2022/5/18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BBEAC65-AA8B-4B84-BAC5-C40DB5CBDCD6}" type="slidenum">
              <a:rPr kumimoji="1" lang="ja-JP" altLang="en-US" smtClean="0"/>
              <a:t>‹#›</a:t>
            </a:fld>
            <a:endParaRPr kumimoji="1" lang="ja-JP" altLang="en-US"/>
          </a:p>
        </p:txBody>
      </p:sp>
    </p:spTree>
    <p:extLst>
      <p:ext uri="{BB962C8B-B14F-4D97-AF65-F5344CB8AC3E}">
        <p14:creationId xmlns:p14="http://schemas.microsoft.com/office/powerpoint/2010/main" val="1952778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9A9DDEB-31DF-4543-9955-B381B9C93D67}" type="datetime1">
              <a:rPr kumimoji="1" lang="ja-JP" altLang="en-US" smtClean="0"/>
              <a:t>2022/5/18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BBEAC65-AA8B-4B84-BAC5-C40DB5CBDCD6}" type="slidenum">
              <a:rPr kumimoji="1" lang="ja-JP" altLang="en-US" smtClean="0"/>
              <a:t>‹#›</a:t>
            </a:fld>
            <a:endParaRPr kumimoji="1" lang="ja-JP" altLang="en-US"/>
          </a:p>
        </p:txBody>
      </p:sp>
    </p:spTree>
    <p:extLst>
      <p:ext uri="{BB962C8B-B14F-4D97-AF65-F5344CB8AC3E}">
        <p14:creationId xmlns:p14="http://schemas.microsoft.com/office/powerpoint/2010/main" val="3164910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522FBF5-84D4-48BA-8DA1-22E2318E3155}" type="datetime1">
              <a:rPr kumimoji="1" lang="ja-JP" altLang="en-US" smtClean="0"/>
              <a:t>2022/5/18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BBEAC65-AA8B-4B84-BAC5-C40DB5CBDCD6}" type="slidenum">
              <a:rPr kumimoji="1" lang="ja-JP" altLang="en-US" smtClean="0"/>
              <a:t>‹#›</a:t>
            </a:fld>
            <a:endParaRPr kumimoji="1" lang="ja-JP" altLang="en-US"/>
          </a:p>
        </p:txBody>
      </p:sp>
    </p:spTree>
    <p:extLst>
      <p:ext uri="{BB962C8B-B14F-4D97-AF65-F5344CB8AC3E}">
        <p14:creationId xmlns:p14="http://schemas.microsoft.com/office/powerpoint/2010/main" val="2043316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82584-6D4B-4B75-9FE5-3B5216E028BF}" type="datetime1">
              <a:rPr kumimoji="1" lang="ja-JP" altLang="en-US" smtClean="0"/>
              <a:t>2022/5/18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BBEAC65-AA8B-4B84-BAC5-C40DB5CBDCD6}" type="slidenum">
              <a:rPr kumimoji="1" lang="ja-JP" altLang="en-US" smtClean="0"/>
              <a:t>‹#›</a:t>
            </a:fld>
            <a:endParaRPr kumimoji="1" lang="ja-JP" altLang="en-US"/>
          </a:p>
        </p:txBody>
      </p:sp>
    </p:spTree>
    <p:extLst>
      <p:ext uri="{BB962C8B-B14F-4D97-AF65-F5344CB8AC3E}">
        <p14:creationId xmlns:p14="http://schemas.microsoft.com/office/powerpoint/2010/main" val="2038734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47C6914-5286-44A9-9ECF-1C1D8B6E6A29}" type="datetime1">
              <a:rPr kumimoji="1" lang="ja-JP" altLang="en-US" smtClean="0"/>
              <a:t>2022/5/18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BBEAC65-AA8B-4B84-BAC5-C40DB5CBDCD6}" type="slidenum">
              <a:rPr kumimoji="1" lang="ja-JP" altLang="en-US" smtClean="0"/>
              <a:t>‹#›</a:t>
            </a:fld>
            <a:endParaRPr kumimoji="1" lang="ja-JP" altLang="en-US"/>
          </a:p>
        </p:txBody>
      </p:sp>
    </p:spTree>
    <p:extLst>
      <p:ext uri="{BB962C8B-B14F-4D97-AF65-F5344CB8AC3E}">
        <p14:creationId xmlns:p14="http://schemas.microsoft.com/office/powerpoint/2010/main" val="1368894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837FFE-C454-453C-B9E9-981F9DA4F16C}" type="datetime1">
              <a:rPr kumimoji="1" lang="ja-JP" altLang="en-US" smtClean="0"/>
              <a:t>2022/5/18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BBEAC65-AA8B-4B84-BAC5-C40DB5CBDCD6}" type="slidenum">
              <a:rPr kumimoji="1" lang="ja-JP" altLang="en-US" smtClean="0"/>
              <a:t>‹#›</a:t>
            </a:fld>
            <a:endParaRPr kumimoji="1" lang="ja-JP" altLang="en-US"/>
          </a:p>
        </p:txBody>
      </p:sp>
    </p:spTree>
    <p:extLst>
      <p:ext uri="{BB962C8B-B14F-4D97-AF65-F5344CB8AC3E}">
        <p14:creationId xmlns:p14="http://schemas.microsoft.com/office/powerpoint/2010/main" val="293156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065CC2-F184-43B7-B34D-F8C75EE49929}" type="datetime1">
              <a:rPr kumimoji="1" lang="ja-JP" altLang="en-US" smtClean="0"/>
              <a:t>2022/5/18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BBEAC65-AA8B-4B84-BAC5-C40DB5CBDCD6}" type="slidenum">
              <a:rPr kumimoji="1" lang="ja-JP" altLang="en-US" smtClean="0"/>
              <a:t>‹#›</a:t>
            </a:fld>
            <a:endParaRPr kumimoji="1" lang="ja-JP" altLang="en-US"/>
          </a:p>
        </p:txBody>
      </p:sp>
    </p:spTree>
    <p:extLst>
      <p:ext uri="{BB962C8B-B14F-4D97-AF65-F5344CB8AC3E}">
        <p14:creationId xmlns:p14="http://schemas.microsoft.com/office/powerpoint/2010/main" val="6924922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FBD2E6E-37AD-42DF-9A47-B760C7A7BD74}"/>
              </a:ext>
            </a:extLst>
          </p:cNvPr>
          <p:cNvSpPr txBox="1"/>
          <p:nvPr/>
        </p:nvSpPr>
        <p:spPr>
          <a:xfrm>
            <a:off x="1346666" y="246855"/>
            <a:ext cx="3885268" cy="461665"/>
          </a:xfrm>
          <a:prstGeom prst="rect">
            <a:avLst/>
          </a:prstGeom>
          <a:noFill/>
        </p:spPr>
        <p:txBody>
          <a:bodyPr wrap="square" rtlCol="0">
            <a:spAutoFit/>
          </a:bodyPr>
          <a:lstStyle/>
          <a:p>
            <a:pPr algn="ctr"/>
            <a:r>
              <a:rPr kumimoji="1" lang="ja-JP" altLang="en-US" sz="2400" dirty="0"/>
              <a:t>根</a:t>
            </a:r>
            <a:r>
              <a:rPr kumimoji="1" lang="ja-JP" altLang="en-US" sz="2400" dirty="0" err="1"/>
              <a:t>こぶ病懸濁</a:t>
            </a:r>
            <a:r>
              <a:rPr kumimoji="1" lang="ja-JP" altLang="en-US" sz="2400" dirty="0"/>
              <a:t>液作成方法</a:t>
            </a:r>
          </a:p>
        </p:txBody>
      </p:sp>
      <p:sp>
        <p:nvSpPr>
          <p:cNvPr id="5" name="テキスト ボックス 4">
            <a:extLst>
              <a:ext uri="{FF2B5EF4-FFF2-40B4-BE49-F238E27FC236}">
                <a16:creationId xmlns:a16="http://schemas.microsoft.com/office/drawing/2014/main" id="{792C42A9-6961-47CD-8A4F-5BB0D390D1FB}"/>
              </a:ext>
            </a:extLst>
          </p:cNvPr>
          <p:cNvSpPr txBox="1"/>
          <p:nvPr/>
        </p:nvSpPr>
        <p:spPr>
          <a:xfrm>
            <a:off x="215900" y="1040249"/>
            <a:ext cx="4288353" cy="400110"/>
          </a:xfrm>
          <a:prstGeom prst="rect">
            <a:avLst/>
          </a:prstGeom>
          <a:noFill/>
        </p:spPr>
        <p:txBody>
          <a:bodyPr wrap="none" rtlCol="0">
            <a:spAutoFit/>
          </a:bodyPr>
          <a:lstStyle/>
          <a:p>
            <a:r>
              <a:rPr kumimoji="1" lang="ja-JP" altLang="en-US" sz="2000" dirty="0"/>
              <a:t>１、根こぶをおろし金ですりおろす</a:t>
            </a:r>
            <a:endParaRPr kumimoji="1" lang="en-US" altLang="ja-JP" sz="2000" dirty="0"/>
          </a:p>
        </p:txBody>
      </p:sp>
      <p:sp>
        <p:nvSpPr>
          <p:cNvPr id="10" name="正方形/長方形 9">
            <a:extLst>
              <a:ext uri="{FF2B5EF4-FFF2-40B4-BE49-F238E27FC236}">
                <a16:creationId xmlns:a16="http://schemas.microsoft.com/office/drawing/2014/main" id="{821AFB5E-DEEF-4F5B-A3A6-2EC1587DFA0C}"/>
              </a:ext>
            </a:extLst>
          </p:cNvPr>
          <p:cNvSpPr/>
          <p:nvPr/>
        </p:nvSpPr>
        <p:spPr>
          <a:xfrm>
            <a:off x="190500" y="927100"/>
            <a:ext cx="6451600" cy="24271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6A130644-34A0-4319-A12A-0D5678B17E40}"/>
              </a:ext>
            </a:extLst>
          </p:cNvPr>
          <p:cNvSpPr txBox="1"/>
          <p:nvPr/>
        </p:nvSpPr>
        <p:spPr>
          <a:xfrm>
            <a:off x="215900" y="1788605"/>
            <a:ext cx="3752985" cy="584775"/>
          </a:xfrm>
          <a:prstGeom prst="rect">
            <a:avLst/>
          </a:prstGeom>
          <a:noFill/>
        </p:spPr>
        <p:txBody>
          <a:bodyPr wrap="square" rtlCol="0">
            <a:spAutoFit/>
          </a:bodyPr>
          <a:lstStyle/>
          <a:p>
            <a:r>
              <a:rPr kumimoji="1" lang="ja-JP" altLang="en-US" sz="1600" dirty="0"/>
              <a:t>理由：休眠胞子を根から取り出すため</a:t>
            </a:r>
            <a:endParaRPr kumimoji="1" lang="en-US" altLang="ja-JP" sz="1600" dirty="0"/>
          </a:p>
          <a:p>
            <a:endParaRPr kumimoji="1" lang="en-US" altLang="ja-JP" sz="1600" dirty="0"/>
          </a:p>
        </p:txBody>
      </p:sp>
      <p:sp>
        <p:nvSpPr>
          <p:cNvPr id="12" name="正方形/長方形 11">
            <a:extLst>
              <a:ext uri="{FF2B5EF4-FFF2-40B4-BE49-F238E27FC236}">
                <a16:creationId xmlns:a16="http://schemas.microsoft.com/office/drawing/2014/main" id="{8ABB28E8-1763-4512-84A8-7BE1A3AD8B06}"/>
              </a:ext>
            </a:extLst>
          </p:cNvPr>
          <p:cNvSpPr/>
          <p:nvPr/>
        </p:nvSpPr>
        <p:spPr>
          <a:xfrm>
            <a:off x="190500" y="3634263"/>
            <a:ext cx="6451600" cy="27806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4643DE08-0875-4846-B88A-A32DBC1D80E8}"/>
              </a:ext>
            </a:extLst>
          </p:cNvPr>
          <p:cNvSpPr/>
          <p:nvPr/>
        </p:nvSpPr>
        <p:spPr>
          <a:xfrm>
            <a:off x="190500" y="6669055"/>
            <a:ext cx="6451600" cy="26493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023E0D7A-CF27-4648-A037-53A78B3E90D6}"/>
              </a:ext>
            </a:extLst>
          </p:cNvPr>
          <p:cNvSpPr/>
          <p:nvPr/>
        </p:nvSpPr>
        <p:spPr>
          <a:xfrm>
            <a:off x="215900" y="3744638"/>
            <a:ext cx="4561542" cy="400110"/>
          </a:xfrm>
          <a:prstGeom prst="rect">
            <a:avLst/>
          </a:prstGeom>
        </p:spPr>
        <p:txBody>
          <a:bodyPr wrap="square">
            <a:spAutoFit/>
          </a:bodyPr>
          <a:lstStyle/>
          <a:p>
            <a:r>
              <a:rPr kumimoji="1" lang="ja-JP" altLang="en-US" sz="2000" dirty="0"/>
              <a:t>２、すりおろした根こぶをろ過する</a:t>
            </a:r>
            <a:endParaRPr kumimoji="1" lang="en-US" altLang="ja-JP" sz="2000" dirty="0"/>
          </a:p>
        </p:txBody>
      </p:sp>
      <p:sp>
        <p:nvSpPr>
          <p:cNvPr id="17" name="正方形/長方形 16">
            <a:extLst>
              <a:ext uri="{FF2B5EF4-FFF2-40B4-BE49-F238E27FC236}">
                <a16:creationId xmlns:a16="http://schemas.microsoft.com/office/drawing/2014/main" id="{CFF0DDF8-F23F-470A-BD87-DD22F9E1752A}"/>
              </a:ext>
            </a:extLst>
          </p:cNvPr>
          <p:cNvSpPr/>
          <p:nvPr/>
        </p:nvSpPr>
        <p:spPr>
          <a:xfrm>
            <a:off x="215900" y="6792826"/>
            <a:ext cx="4341535" cy="400110"/>
          </a:xfrm>
          <a:prstGeom prst="rect">
            <a:avLst/>
          </a:prstGeom>
        </p:spPr>
        <p:txBody>
          <a:bodyPr wrap="square">
            <a:spAutoFit/>
          </a:bodyPr>
          <a:lstStyle/>
          <a:p>
            <a:r>
              <a:rPr kumimoji="1" lang="ja-JP" altLang="en-US" sz="2000" dirty="0"/>
              <a:t>３、ろ過した根こぶの重さを計る</a:t>
            </a:r>
            <a:endParaRPr kumimoji="1" lang="en-US" altLang="ja-JP" sz="2000" dirty="0"/>
          </a:p>
        </p:txBody>
      </p:sp>
      <p:sp>
        <p:nvSpPr>
          <p:cNvPr id="20" name="テキスト ボックス 19">
            <a:extLst>
              <a:ext uri="{FF2B5EF4-FFF2-40B4-BE49-F238E27FC236}">
                <a16:creationId xmlns:a16="http://schemas.microsoft.com/office/drawing/2014/main" id="{ACF7A60A-701D-4F78-B206-F0A87FC4DDE0}"/>
              </a:ext>
            </a:extLst>
          </p:cNvPr>
          <p:cNvSpPr txBox="1"/>
          <p:nvPr/>
        </p:nvSpPr>
        <p:spPr>
          <a:xfrm>
            <a:off x="293965" y="4288027"/>
            <a:ext cx="3445928" cy="1815882"/>
          </a:xfrm>
          <a:prstGeom prst="rect">
            <a:avLst/>
          </a:prstGeom>
          <a:noFill/>
        </p:spPr>
        <p:txBody>
          <a:bodyPr wrap="square" rtlCol="0">
            <a:spAutoFit/>
          </a:bodyPr>
          <a:lstStyle/>
          <a:p>
            <a:r>
              <a:rPr kumimoji="1" lang="ja-JP" altLang="en-US" sz="1600" dirty="0"/>
              <a:t>理由：砂等の異物を除くため。</a:t>
            </a:r>
            <a:endParaRPr kumimoji="1" lang="en-US" altLang="ja-JP" sz="1600" dirty="0"/>
          </a:p>
          <a:p>
            <a:endParaRPr kumimoji="1" lang="en-US" altLang="ja-JP" sz="1600" dirty="0"/>
          </a:p>
          <a:p>
            <a:r>
              <a:rPr kumimoji="1" lang="ja-JP" altLang="en-US" sz="1600" dirty="0"/>
              <a:t>漏斗に４枚重ねたガーゼをかぶせ、おろした根こぶをろ過する。</a:t>
            </a:r>
            <a:endParaRPr kumimoji="1" lang="en-US" altLang="ja-JP" sz="1600" dirty="0"/>
          </a:p>
          <a:p>
            <a:endParaRPr kumimoji="1" lang="en-US" altLang="ja-JP" sz="1600" dirty="0"/>
          </a:p>
          <a:p>
            <a:r>
              <a:rPr kumimoji="1" lang="ja-JP" altLang="en-US" sz="1600" dirty="0"/>
              <a:t>薬さじなどを使ったり、ガーゼを絞り込んだりしてろ過する。</a:t>
            </a:r>
          </a:p>
        </p:txBody>
      </p:sp>
      <p:sp>
        <p:nvSpPr>
          <p:cNvPr id="21" name="テキスト ボックス 20">
            <a:extLst>
              <a:ext uri="{FF2B5EF4-FFF2-40B4-BE49-F238E27FC236}">
                <a16:creationId xmlns:a16="http://schemas.microsoft.com/office/drawing/2014/main" id="{B00E53B5-ED72-4586-B6A6-B65810EFDC04}"/>
              </a:ext>
            </a:extLst>
          </p:cNvPr>
          <p:cNvSpPr txBox="1"/>
          <p:nvPr/>
        </p:nvSpPr>
        <p:spPr>
          <a:xfrm>
            <a:off x="293965" y="7370802"/>
            <a:ext cx="2995335" cy="1569660"/>
          </a:xfrm>
          <a:prstGeom prst="rect">
            <a:avLst/>
          </a:prstGeom>
          <a:noFill/>
        </p:spPr>
        <p:txBody>
          <a:bodyPr wrap="square" rtlCol="0">
            <a:spAutoFit/>
          </a:bodyPr>
          <a:lstStyle/>
          <a:p>
            <a:r>
              <a:rPr kumimoji="1" lang="ja-JP" altLang="en-US" sz="1600" dirty="0"/>
              <a:t>液体の重さを計る前に下記の重さを計る。</a:t>
            </a:r>
            <a:endParaRPr kumimoji="1" lang="en-US" altLang="ja-JP" sz="1600" dirty="0"/>
          </a:p>
          <a:p>
            <a:endParaRPr kumimoji="1" lang="en-US" altLang="ja-JP" sz="1600" dirty="0"/>
          </a:p>
          <a:p>
            <a:r>
              <a:rPr kumimoji="1" lang="en-US" altLang="ja-JP" sz="1600" dirty="0"/>
              <a:t>『</a:t>
            </a:r>
            <a:r>
              <a:rPr kumimoji="1" lang="ja-JP" altLang="en-US" sz="1600" dirty="0"/>
              <a:t>スイングローター</a:t>
            </a:r>
            <a:r>
              <a:rPr kumimoji="1" lang="en-US" altLang="ja-JP" sz="1600" dirty="0"/>
              <a:t>』</a:t>
            </a:r>
          </a:p>
          <a:p>
            <a:r>
              <a:rPr kumimoji="1" lang="ja-JP" altLang="en-US" sz="1600" dirty="0"/>
              <a:t>　　　　と</a:t>
            </a:r>
            <a:endParaRPr kumimoji="1" lang="en-US" altLang="ja-JP" sz="1600" dirty="0"/>
          </a:p>
          <a:p>
            <a:r>
              <a:rPr kumimoji="1" lang="en-US" altLang="ja-JP" sz="1600" dirty="0"/>
              <a:t>『</a:t>
            </a:r>
            <a:r>
              <a:rPr kumimoji="1" lang="ja-JP" altLang="en-US" sz="1600" dirty="0"/>
              <a:t>スピッチグラス</a:t>
            </a:r>
            <a:r>
              <a:rPr kumimoji="1" lang="en-US" altLang="ja-JP" sz="1600" dirty="0"/>
              <a:t>』</a:t>
            </a:r>
          </a:p>
        </p:txBody>
      </p:sp>
      <p:pic>
        <p:nvPicPr>
          <p:cNvPr id="29" name="図 28">
            <a:extLst>
              <a:ext uri="{FF2B5EF4-FFF2-40B4-BE49-F238E27FC236}">
                <a16:creationId xmlns:a16="http://schemas.microsoft.com/office/drawing/2014/main" id="{4E5BB4D6-2FB7-4B9D-89A3-2F7CC45651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4285" y="1405325"/>
            <a:ext cx="2474225" cy="1855669"/>
          </a:xfrm>
          <a:prstGeom prst="rect">
            <a:avLst/>
          </a:prstGeom>
        </p:spPr>
      </p:pic>
      <p:pic>
        <p:nvPicPr>
          <p:cNvPr id="31" name="図 30">
            <a:extLst>
              <a:ext uri="{FF2B5EF4-FFF2-40B4-BE49-F238E27FC236}">
                <a16:creationId xmlns:a16="http://schemas.microsoft.com/office/drawing/2014/main" id="{8AC5B142-0BDD-4520-9ABA-E390B01284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3471" y="4409603"/>
            <a:ext cx="2475051" cy="1856288"/>
          </a:xfrm>
          <a:prstGeom prst="rect">
            <a:avLst/>
          </a:prstGeom>
        </p:spPr>
      </p:pic>
      <p:pic>
        <p:nvPicPr>
          <p:cNvPr id="33" name="図 32">
            <a:extLst>
              <a:ext uri="{FF2B5EF4-FFF2-40B4-BE49-F238E27FC236}">
                <a16:creationId xmlns:a16="http://schemas.microsoft.com/office/drawing/2014/main" id="{2D826C00-2029-4F59-94BC-F49A3B548618}"/>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10057"/>
          <a:stretch/>
        </p:blipFill>
        <p:spPr>
          <a:xfrm>
            <a:off x="3953471" y="7190244"/>
            <a:ext cx="2509736" cy="2092783"/>
          </a:xfrm>
          <a:prstGeom prst="rect">
            <a:avLst/>
          </a:prstGeom>
        </p:spPr>
      </p:pic>
      <p:sp>
        <p:nvSpPr>
          <p:cNvPr id="35" name="スライド番号プレースホルダー 34">
            <a:extLst>
              <a:ext uri="{FF2B5EF4-FFF2-40B4-BE49-F238E27FC236}">
                <a16:creationId xmlns:a16="http://schemas.microsoft.com/office/drawing/2014/main" id="{15C4B8AF-6DC0-4A64-9EC3-508782D55925}"/>
              </a:ext>
            </a:extLst>
          </p:cNvPr>
          <p:cNvSpPr>
            <a:spLocks noGrp="1"/>
          </p:cNvSpPr>
          <p:nvPr>
            <p:ph type="sldNum" sz="quarter" idx="12"/>
          </p:nvPr>
        </p:nvSpPr>
        <p:spPr/>
        <p:txBody>
          <a:bodyPr/>
          <a:lstStyle/>
          <a:p>
            <a:fld id="{9BBEAC65-AA8B-4B84-BAC5-C40DB5CBDCD6}" type="slidenum">
              <a:rPr kumimoji="1" lang="ja-JP" altLang="en-US" smtClean="0"/>
              <a:t>1</a:t>
            </a:fld>
            <a:endParaRPr kumimoji="1" lang="ja-JP" altLang="en-US"/>
          </a:p>
        </p:txBody>
      </p:sp>
    </p:spTree>
    <p:extLst>
      <p:ext uri="{BB962C8B-B14F-4D97-AF65-F5344CB8AC3E}">
        <p14:creationId xmlns:p14="http://schemas.microsoft.com/office/powerpoint/2010/main" val="3967688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12D6E8F-9DCF-4C01-AE5C-6883DF38A7DD}"/>
              </a:ext>
            </a:extLst>
          </p:cNvPr>
          <p:cNvSpPr/>
          <p:nvPr/>
        </p:nvSpPr>
        <p:spPr>
          <a:xfrm>
            <a:off x="177800" y="447472"/>
            <a:ext cx="6502400" cy="28174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35064215-06D5-43CD-9A79-6F0E66A2491A}"/>
              </a:ext>
            </a:extLst>
          </p:cNvPr>
          <p:cNvSpPr/>
          <p:nvPr/>
        </p:nvSpPr>
        <p:spPr>
          <a:xfrm>
            <a:off x="273050" y="715351"/>
            <a:ext cx="3429000" cy="400110"/>
          </a:xfrm>
          <a:prstGeom prst="rect">
            <a:avLst/>
          </a:prstGeom>
        </p:spPr>
        <p:txBody>
          <a:bodyPr>
            <a:spAutoFit/>
          </a:bodyPr>
          <a:lstStyle/>
          <a:p>
            <a:r>
              <a:rPr kumimoji="1" lang="ja-JP" altLang="en-US" sz="2000" dirty="0"/>
              <a:t>４、遠心分離にかける</a:t>
            </a:r>
            <a:endParaRPr kumimoji="1" lang="en-US" altLang="ja-JP" sz="2000" dirty="0"/>
          </a:p>
        </p:txBody>
      </p:sp>
      <p:sp>
        <p:nvSpPr>
          <p:cNvPr id="7" name="正方形/長方形 6">
            <a:extLst>
              <a:ext uri="{FF2B5EF4-FFF2-40B4-BE49-F238E27FC236}">
                <a16:creationId xmlns:a16="http://schemas.microsoft.com/office/drawing/2014/main" id="{262B35F2-FF1F-4AA2-8EBC-E2EEAE013D43}"/>
              </a:ext>
            </a:extLst>
          </p:cNvPr>
          <p:cNvSpPr/>
          <p:nvPr/>
        </p:nvSpPr>
        <p:spPr>
          <a:xfrm>
            <a:off x="177800" y="3588783"/>
            <a:ext cx="6502400" cy="27688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A64CFC7-A830-4AFA-971A-AAF38619784D}"/>
              </a:ext>
            </a:extLst>
          </p:cNvPr>
          <p:cNvSpPr/>
          <p:nvPr/>
        </p:nvSpPr>
        <p:spPr>
          <a:xfrm>
            <a:off x="177202" y="6621769"/>
            <a:ext cx="6502400" cy="25596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D57BCB89-6D87-4D4A-B983-72D11EE22A82}"/>
              </a:ext>
            </a:extLst>
          </p:cNvPr>
          <p:cNvSpPr/>
          <p:nvPr/>
        </p:nvSpPr>
        <p:spPr>
          <a:xfrm>
            <a:off x="177202" y="3697965"/>
            <a:ext cx="2749471" cy="400110"/>
          </a:xfrm>
          <a:prstGeom prst="rect">
            <a:avLst/>
          </a:prstGeom>
        </p:spPr>
        <p:txBody>
          <a:bodyPr wrap="none">
            <a:spAutoFit/>
          </a:bodyPr>
          <a:lstStyle/>
          <a:p>
            <a:r>
              <a:rPr kumimoji="1" lang="ja-JP" altLang="en-US" sz="2000" dirty="0"/>
              <a:t>５、上澄みを除去する</a:t>
            </a:r>
            <a:endParaRPr kumimoji="1" lang="en-US" altLang="ja-JP" sz="2000" dirty="0"/>
          </a:p>
        </p:txBody>
      </p:sp>
      <p:sp>
        <p:nvSpPr>
          <p:cNvPr id="13" name="正方形/長方形 12">
            <a:extLst>
              <a:ext uri="{FF2B5EF4-FFF2-40B4-BE49-F238E27FC236}">
                <a16:creationId xmlns:a16="http://schemas.microsoft.com/office/drawing/2014/main" id="{3CDA603D-1EAE-4FED-BF12-66B14E16B001}"/>
              </a:ext>
            </a:extLst>
          </p:cNvPr>
          <p:cNvSpPr/>
          <p:nvPr/>
        </p:nvSpPr>
        <p:spPr>
          <a:xfrm>
            <a:off x="177202" y="6774370"/>
            <a:ext cx="3583032" cy="400110"/>
          </a:xfrm>
          <a:prstGeom prst="rect">
            <a:avLst/>
          </a:prstGeom>
        </p:spPr>
        <p:txBody>
          <a:bodyPr wrap="none">
            <a:spAutoFit/>
          </a:bodyPr>
          <a:lstStyle/>
          <a:p>
            <a:r>
              <a:rPr kumimoji="1" lang="ja-JP" altLang="en-US" sz="2000" dirty="0"/>
              <a:t>６、</a:t>
            </a:r>
            <a:r>
              <a:rPr kumimoji="1" lang="en-US" altLang="ja-JP" sz="2000" dirty="0"/>
              <a:t>『</a:t>
            </a:r>
            <a:r>
              <a:rPr kumimoji="1" lang="ja-JP" altLang="en-US" sz="2000" dirty="0"/>
              <a:t>４</a:t>
            </a:r>
            <a:r>
              <a:rPr kumimoji="1" lang="en-US" altLang="ja-JP" sz="2000" dirty="0"/>
              <a:t>』.『</a:t>
            </a:r>
            <a:r>
              <a:rPr kumimoji="1" lang="ja-JP" altLang="en-US" sz="2000" dirty="0"/>
              <a:t>５</a:t>
            </a:r>
            <a:r>
              <a:rPr kumimoji="1" lang="en-US" altLang="ja-JP" sz="2000" dirty="0"/>
              <a:t>』</a:t>
            </a:r>
            <a:r>
              <a:rPr kumimoji="1" lang="ja-JP" altLang="en-US" sz="2000" dirty="0"/>
              <a:t>の繰り返し</a:t>
            </a:r>
            <a:endParaRPr kumimoji="1" lang="en-US" altLang="ja-JP" sz="2000" dirty="0"/>
          </a:p>
        </p:txBody>
      </p:sp>
      <p:sp>
        <p:nvSpPr>
          <p:cNvPr id="14" name="テキスト ボックス 13">
            <a:extLst>
              <a:ext uri="{FF2B5EF4-FFF2-40B4-BE49-F238E27FC236}">
                <a16:creationId xmlns:a16="http://schemas.microsoft.com/office/drawing/2014/main" id="{ECE05AE6-1E10-4193-94E2-1C69D0541BC9}"/>
              </a:ext>
            </a:extLst>
          </p:cNvPr>
          <p:cNvSpPr txBox="1"/>
          <p:nvPr/>
        </p:nvSpPr>
        <p:spPr>
          <a:xfrm>
            <a:off x="299096" y="1414384"/>
            <a:ext cx="3155950" cy="1477328"/>
          </a:xfrm>
          <a:prstGeom prst="rect">
            <a:avLst/>
          </a:prstGeom>
          <a:noFill/>
        </p:spPr>
        <p:txBody>
          <a:bodyPr wrap="square" rtlCol="0">
            <a:spAutoFit/>
          </a:bodyPr>
          <a:lstStyle/>
          <a:p>
            <a:r>
              <a:rPr kumimoji="1" lang="en-US" altLang="ja-JP" dirty="0"/>
              <a:t>『rpm</a:t>
            </a:r>
            <a:r>
              <a:rPr kumimoji="1" lang="ja-JP" altLang="en-US" dirty="0"/>
              <a:t>（回転数）</a:t>
            </a:r>
            <a:r>
              <a:rPr kumimoji="1" lang="en-US" altLang="ja-JP" dirty="0"/>
              <a:t>』『</a:t>
            </a:r>
            <a:r>
              <a:rPr kumimoji="1" lang="ja-JP" altLang="en-US" dirty="0"/>
              <a:t>時間</a:t>
            </a:r>
            <a:r>
              <a:rPr kumimoji="1" lang="en-US" altLang="ja-JP" dirty="0"/>
              <a:t>』</a:t>
            </a:r>
            <a:r>
              <a:rPr kumimoji="1" lang="ja-JP" altLang="en-US" dirty="0"/>
              <a:t>を必ず確認して分離させる。</a:t>
            </a:r>
            <a:endParaRPr kumimoji="1" lang="en-US" altLang="ja-JP" dirty="0"/>
          </a:p>
          <a:p>
            <a:endParaRPr kumimoji="1" lang="en-US" altLang="ja-JP" dirty="0"/>
          </a:p>
          <a:p>
            <a:r>
              <a:rPr kumimoji="1" lang="ja-JP" altLang="en-US" dirty="0"/>
              <a:t>回転数：</a:t>
            </a:r>
            <a:r>
              <a:rPr kumimoji="1" lang="en-US" altLang="ja-JP" dirty="0"/>
              <a:t>2500rpm</a:t>
            </a:r>
          </a:p>
          <a:p>
            <a:r>
              <a:rPr kumimoji="1" lang="ja-JP" altLang="en-US" dirty="0"/>
              <a:t>時　間：５分間</a:t>
            </a:r>
          </a:p>
        </p:txBody>
      </p:sp>
      <p:sp>
        <p:nvSpPr>
          <p:cNvPr id="16" name="テキスト ボックス 15">
            <a:extLst>
              <a:ext uri="{FF2B5EF4-FFF2-40B4-BE49-F238E27FC236}">
                <a16:creationId xmlns:a16="http://schemas.microsoft.com/office/drawing/2014/main" id="{A8094D1A-1312-41A6-B28E-B642DA6B1004}"/>
              </a:ext>
            </a:extLst>
          </p:cNvPr>
          <p:cNvSpPr txBox="1"/>
          <p:nvPr/>
        </p:nvSpPr>
        <p:spPr>
          <a:xfrm>
            <a:off x="341532" y="7469208"/>
            <a:ext cx="3860817" cy="369332"/>
          </a:xfrm>
          <a:prstGeom prst="rect">
            <a:avLst/>
          </a:prstGeom>
          <a:noFill/>
        </p:spPr>
        <p:txBody>
          <a:bodyPr wrap="square" rtlCol="0">
            <a:spAutoFit/>
          </a:bodyPr>
          <a:lstStyle/>
          <a:p>
            <a:r>
              <a:rPr kumimoji="1" lang="ja-JP" altLang="en-US" dirty="0"/>
              <a:t>手順とポイントを間違えないでやる。</a:t>
            </a:r>
          </a:p>
        </p:txBody>
      </p:sp>
      <p:sp>
        <p:nvSpPr>
          <p:cNvPr id="17" name="正方形/長方形 16">
            <a:extLst>
              <a:ext uri="{FF2B5EF4-FFF2-40B4-BE49-F238E27FC236}">
                <a16:creationId xmlns:a16="http://schemas.microsoft.com/office/drawing/2014/main" id="{061AEFAA-6117-4ED8-90C9-4A0F5CE0CAF4}"/>
              </a:ext>
            </a:extLst>
          </p:cNvPr>
          <p:cNvSpPr/>
          <p:nvPr/>
        </p:nvSpPr>
        <p:spPr>
          <a:xfrm>
            <a:off x="234949" y="4331368"/>
            <a:ext cx="4284276" cy="1477328"/>
          </a:xfrm>
          <a:prstGeom prst="rect">
            <a:avLst/>
          </a:prstGeom>
        </p:spPr>
        <p:txBody>
          <a:bodyPr wrap="square">
            <a:spAutoFit/>
          </a:bodyPr>
          <a:lstStyle/>
          <a:p>
            <a:r>
              <a:rPr kumimoji="1" lang="ja-JP" altLang="en-US" dirty="0"/>
              <a:t>駒込ピペットを使用して除去する中で、沈殿物と液体が混ざらないようにする。</a:t>
            </a:r>
            <a:endParaRPr kumimoji="1" lang="en-US" altLang="ja-JP" dirty="0"/>
          </a:p>
          <a:p>
            <a:endParaRPr kumimoji="1" lang="en-US" altLang="ja-JP" dirty="0"/>
          </a:p>
          <a:p>
            <a:r>
              <a:rPr kumimoji="1" lang="ja-JP" altLang="en-US" dirty="0"/>
              <a:t>蒸留水を使って除去した上澄み液の重量と同量の蒸留水を追加する。</a:t>
            </a:r>
            <a:endParaRPr kumimoji="1" lang="en-US" altLang="ja-JP" dirty="0"/>
          </a:p>
        </p:txBody>
      </p:sp>
      <p:pic>
        <p:nvPicPr>
          <p:cNvPr id="19" name="図 18">
            <a:extLst>
              <a:ext uri="{FF2B5EF4-FFF2-40B4-BE49-F238E27FC236}">
                <a16:creationId xmlns:a16="http://schemas.microsoft.com/office/drawing/2014/main" id="{47721C46-34C9-4984-8B56-6A76C84288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4442695" y="4204204"/>
            <a:ext cx="2314033" cy="1735524"/>
          </a:xfrm>
          <a:prstGeom prst="rect">
            <a:avLst/>
          </a:prstGeom>
        </p:spPr>
      </p:pic>
      <p:pic>
        <p:nvPicPr>
          <p:cNvPr id="22" name="図 21">
            <a:extLst>
              <a:ext uri="{FF2B5EF4-FFF2-40B4-BE49-F238E27FC236}">
                <a16:creationId xmlns:a16="http://schemas.microsoft.com/office/drawing/2014/main" id="{BE85B6F0-6BCF-4E8A-92CF-D8C578276F1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687"/>
          <a:stretch/>
        </p:blipFill>
        <p:spPr>
          <a:xfrm>
            <a:off x="3702050" y="1383340"/>
            <a:ext cx="2823318" cy="1702007"/>
          </a:xfrm>
          <a:prstGeom prst="rect">
            <a:avLst/>
          </a:prstGeom>
        </p:spPr>
      </p:pic>
      <p:sp>
        <p:nvSpPr>
          <p:cNvPr id="25" name="スライド番号プレースホルダー 24">
            <a:extLst>
              <a:ext uri="{FF2B5EF4-FFF2-40B4-BE49-F238E27FC236}">
                <a16:creationId xmlns:a16="http://schemas.microsoft.com/office/drawing/2014/main" id="{F3C592AF-AA49-45F4-8B19-DD141BB9B487}"/>
              </a:ext>
            </a:extLst>
          </p:cNvPr>
          <p:cNvSpPr>
            <a:spLocks noGrp="1"/>
          </p:cNvSpPr>
          <p:nvPr>
            <p:ph type="sldNum" sz="quarter" idx="12"/>
          </p:nvPr>
        </p:nvSpPr>
        <p:spPr/>
        <p:txBody>
          <a:bodyPr/>
          <a:lstStyle/>
          <a:p>
            <a:fld id="{9BBEAC65-AA8B-4B84-BAC5-C40DB5CBDCD6}" type="slidenum">
              <a:rPr kumimoji="1" lang="ja-JP" altLang="en-US" smtClean="0"/>
              <a:t>2</a:t>
            </a:fld>
            <a:endParaRPr kumimoji="1" lang="ja-JP" altLang="en-US"/>
          </a:p>
        </p:txBody>
      </p:sp>
      <p:pic>
        <p:nvPicPr>
          <p:cNvPr id="2" name="図 1"/>
          <p:cNvPicPr>
            <a:picLocks noChangeAspect="1"/>
          </p:cNvPicPr>
          <p:nvPr/>
        </p:nvPicPr>
        <p:blipFill rotWithShape="1">
          <a:blip r:embed="rId4" cstate="print">
            <a:extLst>
              <a:ext uri="{28A0092B-C50C-407E-A947-70E740481C1C}">
                <a14:useLocalDpi xmlns:a14="http://schemas.microsoft.com/office/drawing/2010/main" val="0"/>
              </a:ext>
            </a:extLst>
          </a:blip>
          <a:srcRect l="60979" b="17298"/>
          <a:stretch/>
        </p:blipFill>
        <p:spPr>
          <a:xfrm>
            <a:off x="4984819" y="6774370"/>
            <a:ext cx="1401694" cy="2227086"/>
          </a:xfrm>
          <a:prstGeom prst="rect">
            <a:avLst/>
          </a:prstGeom>
        </p:spPr>
      </p:pic>
    </p:spTree>
    <p:extLst>
      <p:ext uri="{BB962C8B-B14F-4D97-AF65-F5344CB8AC3E}">
        <p14:creationId xmlns:p14="http://schemas.microsoft.com/office/powerpoint/2010/main" val="2693249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1CCA261A-8022-4654-ACC6-22F22A38F98E}"/>
              </a:ext>
            </a:extLst>
          </p:cNvPr>
          <p:cNvSpPr/>
          <p:nvPr/>
        </p:nvSpPr>
        <p:spPr>
          <a:xfrm rot="10800000" flipV="1">
            <a:off x="541330" y="602818"/>
            <a:ext cx="6057902" cy="555098"/>
          </a:xfrm>
          <a:prstGeom prst="roundRect">
            <a:avLst>
              <a:gd name="adj" fmla="val 32682"/>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全体の重さー</a:t>
            </a:r>
            <a:r>
              <a:rPr kumimoji="1" lang="en-US" altLang="ja-JP" dirty="0">
                <a:solidFill>
                  <a:schemeClr val="tx1"/>
                </a:solidFill>
              </a:rPr>
              <a:t>『</a:t>
            </a:r>
            <a:r>
              <a:rPr kumimoji="1" lang="ja-JP" altLang="en-US" dirty="0">
                <a:solidFill>
                  <a:schemeClr val="tx1"/>
                </a:solidFill>
              </a:rPr>
              <a:t>スピッチグラス</a:t>
            </a:r>
            <a:r>
              <a:rPr kumimoji="1" lang="en-US" altLang="ja-JP" dirty="0">
                <a:solidFill>
                  <a:schemeClr val="tx1"/>
                </a:solidFill>
              </a:rPr>
              <a:t>』</a:t>
            </a:r>
            <a:r>
              <a:rPr kumimoji="1" lang="ja-JP" altLang="en-US" dirty="0">
                <a:solidFill>
                  <a:schemeClr val="tx1"/>
                </a:solidFill>
              </a:rPr>
              <a:t>＋</a:t>
            </a:r>
            <a:r>
              <a:rPr kumimoji="1" lang="en-US" altLang="ja-JP" dirty="0">
                <a:solidFill>
                  <a:schemeClr val="tx1"/>
                </a:solidFill>
              </a:rPr>
              <a:t>『</a:t>
            </a:r>
            <a:r>
              <a:rPr kumimoji="1" lang="ja-JP" altLang="en-US" dirty="0">
                <a:solidFill>
                  <a:schemeClr val="tx1"/>
                </a:solidFill>
              </a:rPr>
              <a:t>スイングロータ</a:t>
            </a:r>
            <a:r>
              <a:rPr kumimoji="1" lang="en-US" altLang="ja-JP" dirty="0">
                <a:solidFill>
                  <a:schemeClr val="tx1"/>
                </a:solidFill>
              </a:rPr>
              <a:t>』</a:t>
            </a:r>
            <a:endParaRPr kumimoji="1" lang="ja-JP" altLang="en-US" dirty="0">
              <a:solidFill>
                <a:schemeClr val="tx1"/>
              </a:solidFill>
            </a:endParaRPr>
          </a:p>
        </p:txBody>
      </p:sp>
      <p:sp>
        <p:nvSpPr>
          <p:cNvPr id="6" name="四角形: 角を丸くする 5">
            <a:extLst>
              <a:ext uri="{FF2B5EF4-FFF2-40B4-BE49-F238E27FC236}">
                <a16:creationId xmlns:a16="http://schemas.microsoft.com/office/drawing/2014/main" id="{D25EBEA5-AB13-4219-A7C0-157136EDDB10}"/>
              </a:ext>
            </a:extLst>
          </p:cNvPr>
          <p:cNvSpPr/>
          <p:nvPr/>
        </p:nvSpPr>
        <p:spPr>
          <a:xfrm rot="10800000" flipV="1">
            <a:off x="541328" y="1557902"/>
            <a:ext cx="6057903" cy="598183"/>
          </a:xfrm>
          <a:prstGeom prst="roundRect">
            <a:avLst>
              <a:gd name="adj" fmla="val 3982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スピッチグラス①～⑤それぞれの重さー１０ｇ</a:t>
            </a:r>
          </a:p>
        </p:txBody>
      </p:sp>
      <p:sp>
        <p:nvSpPr>
          <p:cNvPr id="10" name="正方形/長方形 9">
            <a:extLst>
              <a:ext uri="{FF2B5EF4-FFF2-40B4-BE49-F238E27FC236}">
                <a16:creationId xmlns:a16="http://schemas.microsoft.com/office/drawing/2014/main" id="{755C1AB5-6889-4974-AE85-0CD1DADD27EE}"/>
              </a:ext>
            </a:extLst>
          </p:cNvPr>
          <p:cNvSpPr/>
          <p:nvPr/>
        </p:nvSpPr>
        <p:spPr>
          <a:xfrm>
            <a:off x="1412075" y="1282760"/>
            <a:ext cx="4043359" cy="381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それぞれの懸濁液の基準量</a:t>
            </a:r>
          </a:p>
        </p:txBody>
      </p:sp>
      <p:grpSp>
        <p:nvGrpSpPr>
          <p:cNvPr id="3" name="グループ化 2">
            <a:extLst>
              <a:ext uri="{FF2B5EF4-FFF2-40B4-BE49-F238E27FC236}">
                <a16:creationId xmlns:a16="http://schemas.microsoft.com/office/drawing/2014/main" id="{DCA17087-3C7B-4BFF-BD09-95780922B606}"/>
              </a:ext>
            </a:extLst>
          </p:cNvPr>
          <p:cNvGrpSpPr/>
          <p:nvPr/>
        </p:nvGrpSpPr>
        <p:grpSpPr>
          <a:xfrm>
            <a:off x="541328" y="2296994"/>
            <a:ext cx="6146805" cy="3677803"/>
            <a:chOff x="431791" y="2522084"/>
            <a:chExt cx="6146805" cy="3742665"/>
          </a:xfrm>
        </p:grpSpPr>
        <p:sp>
          <p:nvSpPr>
            <p:cNvPr id="7" name="四角形: 角を丸くする 6">
              <a:extLst>
                <a:ext uri="{FF2B5EF4-FFF2-40B4-BE49-F238E27FC236}">
                  <a16:creationId xmlns:a16="http://schemas.microsoft.com/office/drawing/2014/main" id="{5AA28A9A-6D98-4DA4-8613-8E36EF0E26EB}"/>
                </a:ext>
              </a:extLst>
            </p:cNvPr>
            <p:cNvSpPr/>
            <p:nvPr/>
          </p:nvSpPr>
          <p:spPr>
            <a:xfrm rot="10800000" flipV="1">
              <a:off x="431791" y="2730460"/>
              <a:ext cx="6146805" cy="3534289"/>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solidFill>
              </a:endParaRPr>
            </a:p>
            <a:p>
              <a:r>
                <a:rPr kumimoji="1" lang="ja-JP" altLang="en-US" dirty="0">
                  <a:solidFill>
                    <a:schemeClr val="tx1"/>
                  </a:solidFill>
                </a:rPr>
                <a:t>１</a:t>
              </a:r>
              <a:r>
                <a:rPr kumimoji="1" lang="en-US" altLang="ja-JP" dirty="0">
                  <a:solidFill>
                    <a:schemeClr val="tx1"/>
                  </a:solidFill>
                </a:rPr>
                <a:t>『</a:t>
              </a:r>
              <a:r>
                <a:rPr kumimoji="1" lang="ja-JP" altLang="en-US" dirty="0">
                  <a:solidFill>
                    <a:schemeClr val="tx1"/>
                  </a:solidFill>
                </a:rPr>
                <a:t>上澄み液を除去し終わった懸濁液を基準量に蒸留　</a:t>
              </a:r>
              <a:endParaRPr kumimoji="1" lang="en-US" altLang="ja-JP" dirty="0">
                <a:solidFill>
                  <a:schemeClr val="tx1"/>
                </a:solidFill>
              </a:endParaRPr>
            </a:p>
            <a:p>
              <a:r>
                <a:rPr kumimoji="1" lang="ja-JP" altLang="en-US" dirty="0">
                  <a:solidFill>
                    <a:schemeClr val="tx1"/>
                  </a:solidFill>
                </a:rPr>
                <a:t>　水を使って合わせる。</a:t>
              </a:r>
              <a:endParaRPr kumimoji="1" lang="en-US" altLang="ja-JP" dirty="0">
                <a:solidFill>
                  <a:schemeClr val="tx1"/>
                </a:solidFill>
              </a:endParaRPr>
            </a:p>
            <a:p>
              <a:endParaRPr kumimoji="1" lang="en-US" altLang="ja-JP" dirty="0">
                <a:solidFill>
                  <a:schemeClr val="tx1"/>
                </a:solidFill>
              </a:endParaRPr>
            </a:p>
            <a:p>
              <a:r>
                <a:rPr kumimoji="1" lang="ja-JP" altLang="en-US" dirty="0">
                  <a:solidFill>
                    <a:schemeClr val="tx1"/>
                  </a:solidFill>
                </a:rPr>
                <a:t>２上澄みの除去はデジタル計りの上にスイングロー</a:t>
              </a:r>
              <a:endParaRPr kumimoji="1" lang="en-US" altLang="ja-JP" dirty="0">
                <a:solidFill>
                  <a:schemeClr val="tx1"/>
                </a:solidFill>
              </a:endParaRPr>
            </a:p>
            <a:p>
              <a:r>
                <a:rPr kumimoji="1" lang="ja-JP" altLang="en-US" dirty="0">
                  <a:solidFill>
                    <a:schemeClr val="tx1"/>
                  </a:solidFill>
                </a:rPr>
                <a:t>　ターを置いてグラスだけを外して除去する。</a:t>
              </a:r>
              <a:endParaRPr kumimoji="1" lang="en-US" altLang="ja-JP" dirty="0">
                <a:solidFill>
                  <a:schemeClr val="tx1"/>
                </a:solidFill>
              </a:endParaRPr>
            </a:p>
            <a:p>
              <a:endParaRPr kumimoji="1" lang="en-US" altLang="ja-JP" dirty="0">
                <a:solidFill>
                  <a:schemeClr val="tx1"/>
                </a:solidFill>
              </a:endParaRPr>
            </a:p>
            <a:p>
              <a:r>
                <a:rPr kumimoji="1" lang="ja-JP" altLang="en-US" dirty="0">
                  <a:solidFill>
                    <a:schemeClr val="tx1"/>
                  </a:solidFill>
                </a:rPr>
                <a:t>３上澄み除去が終わったら除去後の計測をしないとい</a:t>
              </a:r>
              <a:endParaRPr kumimoji="1" lang="en-US" altLang="ja-JP" dirty="0">
                <a:solidFill>
                  <a:schemeClr val="tx1"/>
                </a:solidFill>
              </a:endParaRPr>
            </a:p>
            <a:p>
              <a:r>
                <a:rPr kumimoji="1" lang="ja-JP" altLang="en-US" dirty="0">
                  <a:solidFill>
                    <a:schemeClr val="tx1"/>
                  </a:solidFill>
                </a:rPr>
                <a:t>　</a:t>
              </a:r>
              <a:r>
                <a:rPr kumimoji="1" lang="ja-JP" altLang="en-US" dirty="0" err="1">
                  <a:solidFill>
                    <a:schemeClr val="tx1"/>
                  </a:solidFill>
                </a:rPr>
                <a:t>け</a:t>
              </a:r>
              <a:r>
                <a:rPr kumimoji="1" lang="ja-JP" altLang="en-US" dirty="0">
                  <a:solidFill>
                    <a:schemeClr val="tx1"/>
                  </a:solidFill>
                </a:rPr>
                <a:t>ないため</a:t>
              </a:r>
              <a:r>
                <a:rPr kumimoji="1" lang="ja-JP" altLang="en-US" u="sng" dirty="0">
                  <a:solidFill>
                    <a:schemeClr val="tx1"/>
                  </a:solidFill>
                  <a:highlight>
                    <a:srgbClr val="FFFF00"/>
                  </a:highlight>
                </a:rPr>
                <a:t>計測時はリセットしない</a:t>
              </a:r>
              <a:endParaRPr kumimoji="1" lang="en-US" altLang="ja-JP" u="sng" dirty="0">
                <a:solidFill>
                  <a:schemeClr val="tx1"/>
                </a:solidFill>
                <a:highlight>
                  <a:srgbClr val="FFFF00"/>
                </a:highlight>
              </a:endParaRPr>
            </a:p>
            <a:p>
              <a:endParaRPr kumimoji="1" lang="en-US" altLang="ja-JP" u="sng" dirty="0">
                <a:solidFill>
                  <a:schemeClr val="tx1"/>
                </a:solidFill>
                <a:highlight>
                  <a:srgbClr val="FFFF00"/>
                </a:highlight>
              </a:endParaRPr>
            </a:p>
            <a:p>
              <a:r>
                <a:rPr kumimoji="1" lang="ja-JP" altLang="en-US" dirty="0">
                  <a:solidFill>
                    <a:schemeClr val="tx1"/>
                  </a:solidFill>
                </a:rPr>
                <a:t>４根こぶの懸濁液作成に使用した道具（試験管など）　　　　</a:t>
              </a:r>
              <a:endParaRPr kumimoji="1" lang="en-US" altLang="ja-JP" dirty="0">
                <a:solidFill>
                  <a:schemeClr val="tx1"/>
                </a:solidFill>
              </a:endParaRPr>
            </a:p>
            <a:p>
              <a:r>
                <a:rPr kumimoji="1" lang="ja-JP" altLang="en-US" dirty="0">
                  <a:solidFill>
                    <a:schemeClr val="tx1"/>
                  </a:solidFill>
                </a:rPr>
                <a:t>　は中性洗剤で洗った後全て</a:t>
              </a:r>
              <a:r>
                <a:rPr kumimoji="1" lang="ja-JP" altLang="en-US" u="sng" dirty="0">
                  <a:solidFill>
                    <a:schemeClr val="tx1"/>
                  </a:solidFill>
                  <a:highlight>
                    <a:srgbClr val="FFFF00"/>
                  </a:highlight>
                </a:rPr>
                <a:t>蒸留水</a:t>
              </a:r>
              <a:r>
                <a:rPr kumimoji="1" lang="ja-JP" altLang="en-US" dirty="0">
                  <a:solidFill>
                    <a:schemeClr val="tx1"/>
                  </a:solidFill>
                </a:rPr>
                <a:t>ですすぐ</a:t>
              </a:r>
              <a:endParaRPr kumimoji="1" lang="en-US" altLang="ja-JP" dirty="0">
                <a:solidFill>
                  <a:schemeClr val="tx1"/>
                </a:solidFill>
              </a:endParaRPr>
            </a:p>
            <a:p>
              <a:pPr algn="ctr"/>
              <a:endParaRPr kumimoji="1" lang="ja-JP" altLang="en-US" dirty="0">
                <a:solidFill>
                  <a:schemeClr val="tx1"/>
                </a:solidFill>
              </a:endParaRPr>
            </a:p>
          </p:txBody>
        </p:sp>
        <p:sp>
          <p:nvSpPr>
            <p:cNvPr id="11" name="正方形/長方形 10">
              <a:extLst>
                <a:ext uri="{FF2B5EF4-FFF2-40B4-BE49-F238E27FC236}">
                  <a16:creationId xmlns:a16="http://schemas.microsoft.com/office/drawing/2014/main" id="{933A3B12-2A6F-444E-9BF3-A1BCDE9F047D}"/>
                </a:ext>
              </a:extLst>
            </p:cNvPr>
            <p:cNvSpPr/>
            <p:nvPr/>
          </p:nvSpPr>
          <p:spPr>
            <a:xfrm>
              <a:off x="1297783" y="2522084"/>
              <a:ext cx="4043359" cy="3754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その他のポイント</a:t>
              </a:r>
              <a:endParaRPr kumimoji="1" lang="en-US" altLang="ja-JP" dirty="0"/>
            </a:p>
          </p:txBody>
        </p:sp>
      </p:grpSp>
      <p:sp>
        <p:nvSpPr>
          <p:cNvPr id="12" name="正方形/長方形 11">
            <a:extLst>
              <a:ext uri="{FF2B5EF4-FFF2-40B4-BE49-F238E27FC236}">
                <a16:creationId xmlns:a16="http://schemas.microsoft.com/office/drawing/2014/main" id="{49F47C47-F71C-4E96-BDC3-A7B609AB8B0F}"/>
              </a:ext>
            </a:extLst>
          </p:cNvPr>
          <p:cNvSpPr/>
          <p:nvPr/>
        </p:nvSpPr>
        <p:spPr>
          <a:xfrm>
            <a:off x="1407320" y="319545"/>
            <a:ext cx="3948116" cy="358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根</a:t>
            </a:r>
            <a:r>
              <a:rPr kumimoji="1" lang="ja-JP" altLang="en-US" dirty="0" err="1"/>
              <a:t>こぶ</a:t>
            </a:r>
            <a:r>
              <a:rPr kumimoji="1" lang="ja-JP" altLang="en-US" dirty="0"/>
              <a:t>病のろ過液の計算式</a:t>
            </a:r>
          </a:p>
        </p:txBody>
      </p:sp>
      <p:sp>
        <p:nvSpPr>
          <p:cNvPr id="17" name="スライド番号プレースホルダー 16">
            <a:extLst>
              <a:ext uri="{FF2B5EF4-FFF2-40B4-BE49-F238E27FC236}">
                <a16:creationId xmlns:a16="http://schemas.microsoft.com/office/drawing/2014/main" id="{10072D9B-9F03-49B7-A497-8B12783B8CA5}"/>
              </a:ext>
            </a:extLst>
          </p:cNvPr>
          <p:cNvSpPr>
            <a:spLocks noGrp="1"/>
          </p:cNvSpPr>
          <p:nvPr>
            <p:ph type="sldNum" sz="quarter" idx="12"/>
          </p:nvPr>
        </p:nvSpPr>
        <p:spPr/>
        <p:txBody>
          <a:bodyPr/>
          <a:lstStyle/>
          <a:p>
            <a:fld id="{9BBEAC65-AA8B-4B84-BAC5-C40DB5CBDCD6}" type="slidenum">
              <a:rPr kumimoji="1" lang="ja-JP" altLang="en-US" smtClean="0"/>
              <a:t>3</a:t>
            </a:fld>
            <a:endParaRPr kumimoji="1" lang="ja-JP" altLang="en-US"/>
          </a:p>
        </p:txBody>
      </p:sp>
      <p:grpSp>
        <p:nvGrpSpPr>
          <p:cNvPr id="2" name="グループ化 1">
            <a:extLst>
              <a:ext uri="{FF2B5EF4-FFF2-40B4-BE49-F238E27FC236}">
                <a16:creationId xmlns:a16="http://schemas.microsoft.com/office/drawing/2014/main" id="{2D39482D-FFF4-4576-8EFC-33DBD455E8CE}"/>
              </a:ext>
            </a:extLst>
          </p:cNvPr>
          <p:cNvGrpSpPr/>
          <p:nvPr/>
        </p:nvGrpSpPr>
        <p:grpSpPr>
          <a:xfrm>
            <a:off x="471487" y="6046793"/>
            <a:ext cx="6146810" cy="3230268"/>
            <a:chOff x="331775" y="6030085"/>
            <a:chExt cx="6146810" cy="3230268"/>
          </a:xfrm>
        </p:grpSpPr>
        <p:sp>
          <p:nvSpPr>
            <p:cNvPr id="13" name="四角形: 角を丸くする 12">
              <a:extLst>
                <a:ext uri="{FF2B5EF4-FFF2-40B4-BE49-F238E27FC236}">
                  <a16:creationId xmlns:a16="http://schemas.microsoft.com/office/drawing/2014/main" id="{8A3A1810-606A-4601-9F9D-7B1DB6778DEC}"/>
                </a:ext>
              </a:extLst>
            </p:cNvPr>
            <p:cNvSpPr/>
            <p:nvPr/>
          </p:nvSpPr>
          <p:spPr>
            <a:xfrm>
              <a:off x="331775" y="6214116"/>
              <a:ext cx="6146810" cy="3044298"/>
            </a:xfrm>
            <a:prstGeom prst="roundRect">
              <a:avLst>
                <a:gd name="adj" fmla="val 1597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p>
          </p:txBody>
        </p:sp>
        <p:sp>
          <p:nvSpPr>
            <p:cNvPr id="14" name="正方形/長方形 13">
              <a:extLst>
                <a:ext uri="{FF2B5EF4-FFF2-40B4-BE49-F238E27FC236}">
                  <a16:creationId xmlns:a16="http://schemas.microsoft.com/office/drawing/2014/main" id="{054CC13D-0B1A-442D-AC30-18C72894A4E8}"/>
                </a:ext>
              </a:extLst>
            </p:cNvPr>
            <p:cNvSpPr/>
            <p:nvPr/>
          </p:nvSpPr>
          <p:spPr>
            <a:xfrm>
              <a:off x="1420011" y="6030085"/>
              <a:ext cx="3890956" cy="3889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使用する道具</a:t>
              </a:r>
              <a:endParaRPr kumimoji="1" lang="en-US" altLang="ja-JP" dirty="0"/>
            </a:p>
          </p:txBody>
        </p:sp>
        <p:sp>
          <p:nvSpPr>
            <p:cNvPr id="15" name="テキスト ボックス 14">
              <a:extLst>
                <a:ext uri="{FF2B5EF4-FFF2-40B4-BE49-F238E27FC236}">
                  <a16:creationId xmlns:a16="http://schemas.microsoft.com/office/drawing/2014/main" id="{61CCC2F2-89B9-4C11-BB34-3C70DC2916B1}"/>
                </a:ext>
              </a:extLst>
            </p:cNvPr>
            <p:cNvSpPr txBox="1"/>
            <p:nvPr/>
          </p:nvSpPr>
          <p:spPr>
            <a:xfrm flipH="1">
              <a:off x="779443" y="6675030"/>
              <a:ext cx="5391150" cy="2585323"/>
            </a:xfrm>
            <a:prstGeom prst="rect">
              <a:avLst/>
            </a:prstGeom>
            <a:noFill/>
          </p:spPr>
          <p:txBody>
            <a:bodyPr wrap="square" rtlCol="0">
              <a:spAutoFit/>
            </a:bodyPr>
            <a:lstStyle/>
            <a:p>
              <a:pPr algn="just"/>
              <a:r>
                <a:rPr kumimoji="1" lang="ja-JP" altLang="en-US" dirty="0"/>
                <a:t>・おろし金　　　　　　　　・アルミホイル</a:t>
              </a:r>
              <a:endParaRPr kumimoji="1" lang="en-US" altLang="ja-JP" dirty="0"/>
            </a:p>
            <a:p>
              <a:r>
                <a:rPr kumimoji="1" lang="ja-JP" altLang="en-US" dirty="0"/>
                <a:t>・ボウル　　　　　　　　　・こまごめピペット</a:t>
              </a:r>
              <a:endParaRPr kumimoji="1" lang="en-US" altLang="ja-JP" dirty="0"/>
            </a:p>
            <a:p>
              <a:r>
                <a:rPr kumimoji="1" lang="ja-JP" altLang="en-US" dirty="0"/>
                <a:t>・計り（デジタル）　　　　・ガラス棒</a:t>
              </a:r>
              <a:endParaRPr kumimoji="1" lang="en-US" altLang="ja-JP" dirty="0"/>
            </a:p>
            <a:p>
              <a:r>
                <a:rPr kumimoji="1" lang="ja-JP" altLang="en-US" dirty="0"/>
                <a:t>・スイングローター：２個　・洗浄瓶</a:t>
              </a:r>
              <a:endParaRPr kumimoji="1" lang="en-US" altLang="ja-JP" dirty="0"/>
            </a:p>
            <a:p>
              <a:r>
                <a:rPr kumimoji="1" lang="ja-JP" altLang="en-US" dirty="0"/>
                <a:t>・スピッチグラス：１０個　・薬さじ</a:t>
              </a:r>
              <a:endParaRPr kumimoji="1" lang="en-US" altLang="ja-JP" dirty="0"/>
            </a:p>
            <a:p>
              <a:r>
                <a:rPr kumimoji="1" lang="ja-JP" altLang="en-US" dirty="0"/>
                <a:t>・遠心分離機　　　　　　　・冷凍保存するため</a:t>
              </a:r>
              <a:endParaRPr kumimoji="1" lang="en-US" altLang="ja-JP" dirty="0"/>
            </a:p>
            <a:p>
              <a:r>
                <a:rPr kumimoji="1" lang="ja-JP" altLang="en-US" dirty="0"/>
                <a:t>・ビーカー：３個ぐらい　　　容器</a:t>
              </a:r>
              <a:endParaRPr kumimoji="1" lang="en-US" altLang="ja-JP" dirty="0"/>
            </a:p>
            <a:p>
              <a:r>
                <a:rPr kumimoji="1" lang="ja-JP" altLang="en-US" dirty="0"/>
                <a:t>・</a:t>
              </a:r>
              <a:r>
                <a:rPr kumimoji="1" lang="ja-JP" altLang="en-US" dirty="0" err="1"/>
                <a:t>ろう</a:t>
              </a:r>
              <a:r>
                <a:rPr kumimoji="1" lang="ja-JP" altLang="en-US" dirty="0"/>
                <a:t>と　　　　　　　　　・ガーゼ：４枚</a:t>
              </a:r>
              <a:endParaRPr kumimoji="1" lang="en-US" altLang="ja-JP" dirty="0"/>
            </a:p>
            <a:p>
              <a:r>
                <a:rPr kumimoji="1" lang="ja-JP" altLang="en-US" dirty="0"/>
                <a:t>・</a:t>
              </a:r>
              <a:r>
                <a:rPr kumimoji="1" lang="ja-JP" altLang="en-US" dirty="0" err="1"/>
                <a:t>ろうと</a:t>
              </a:r>
              <a:r>
                <a:rPr kumimoji="1" lang="ja-JP" altLang="en-US" dirty="0"/>
                <a:t>台</a:t>
              </a:r>
              <a:endParaRPr kumimoji="1" lang="en-US" altLang="ja-JP" dirty="0"/>
            </a:p>
          </p:txBody>
        </p:sp>
      </p:grpSp>
    </p:spTree>
    <p:extLst>
      <p:ext uri="{BB962C8B-B14F-4D97-AF65-F5344CB8AC3E}">
        <p14:creationId xmlns:p14="http://schemas.microsoft.com/office/powerpoint/2010/main" val="15275201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275</TotalTime>
  <Words>426</Words>
  <Application>Microsoft Office PowerPoint</Application>
  <PresentationFormat>A4 210 x 297 mm</PresentationFormat>
  <Paragraphs>57</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オガワ ユウタ</dc:creator>
  <cp:lastModifiedBy>オガワ ユウタ</cp:lastModifiedBy>
  <cp:revision>27</cp:revision>
  <cp:lastPrinted>2022-05-18T10:06:29Z</cp:lastPrinted>
  <dcterms:created xsi:type="dcterms:W3CDTF">2022-03-23T00:32:58Z</dcterms:created>
  <dcterms:modified xsi:type="dcterms:W3CDTF">2022-05-18T10:13:10Z</dcterms:modified>
</cp:coreProperties>
</file>